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8"/>
  </p:notesMasterIdLst>
  <p:sldIdLst>
    <p:sldId id="277" r:id="rId2"/>
    <p:sldId id="278" r:id="rId3"/>
    <p:sldId id="279" r:id="rId4"/>
    <p:sldId id="280" r:id="rId5"/>
    <p:sldId id="281" r:id="rId6"/>
    <p:sldId id="282"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07" autoAdjust="0"/>
    <p:restoredTop sz="94699"/>
  </p:normalViewPr>
  <p:slideViewPr>
    <p:cSldViewPr snapToGrid="0" snapToObjects="1" showGuides="1">
      <p:cViewPr varScale="1">
        <p:scale>
          <a:sx n="81" d="100"/>
          <a:sy n="81" d="100"/>
        </p:scale>
        <p:origin x="63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a:defRPr>
            </a:lvl1pPr>
          </a:lstStyle>
          <a:p>
            <a:fld id="{0239D73C-AF14-7643-8BC7-209F4FB10DDF}" type="datetimeFigureOut">
              <a:rPr lang="en-US" smtClean="0"/>
              <a:pPr/>
              <a:t>4/4/2022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a:defRPr>
            </a:lvl1pPr>
          </a:lstStyle>
          <a:p>
            <a:fld id="{F52A25F9-16D3-E64A-8639-7B020C319E7B}" type="slidenum">
              <a:rPr lang="en-US" smtClean="0"/>
              <a:pPr/>
              <a:t>‹#›</a:t>
            </a:fld>
            <a:endParaRPr lang="en-US" dirty="0"/>
          </a:p>
        </p:txBody>
      </p:sp>
    </p:spTree>
    <p:extLst>
      <p:ext uri="{BB962C8B-B14F-4D97-AF65-F5344CB8AC3E}">
        <p14:creationId xmlns:p14="http://schemas.microsoft.com/office/powerpoint/2010/main" val="1908973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a:ea typeface="+mn-ea"/>
        <a:cs typeface="+mn-cs"/>
      </a:defRPr>
    </a:lvl1pPr>
    <a:lvl2pPr marL="457200" algn="l" defTabSz="914400" rtl="0" eaLnBrk="1" latinLnBrk="0" hangingPunct="1">
      <a:defRPr sz="1200" b="0" i="0" kern="1200">
        <a:solidFill>
          <a:schemeClr val="tx1"/>
        </a:solidFill>
        <a:latin typeface="Arial Regular"/>
        <a:ea typeface="+mn-ea"/>
        <a:cs typeface="+mn-cs"/>
      </a:defRPr>
    </a:lvl2pPr>
    <a:lvl3pPr marL="914400" algn="l" defTabSz="914400" rtl="0" eaLnBrk="1" latinLnBrk="0" hangingPunct="1">
      <a:defRPr sz="1200" b="0" i="0" kern="1200">
        <a:solidFill>
          <a:schemeClr val="tx1"/>
        </a:solidFill>
        <a:latin typeface="Arial Regular"/>
        <a:ea typeface="+mn-ea"/>
        <a:cs typeface="+mn-cs"/>
      </a:defRPr>
    </a:lvl3pPr>
    <a:lvl4pPr marL="1371600" algn="l" defTabSz="914400" rtl="0" eaLnBrk="1" latinLnBrk="0" hangingPunct="1">
      <a:defRPr sz="1200" b="0" i="0" kern="1200">
        <a:solidFill>
          <a:schemeClr val="tx1"/>
        </a:solidFill>
        <a:latin typeface="Arial Regular"/>
        <a:ea typeface="+mn-ea"/>
        <a:cs typeface="+mn-cs"/>
      </a:defRPr>
    </a:lvl4pPr>
    <a:lvl5pPr marL="1828800" algn="l" defTabSz="914400" rtl="0" eaLnBrk="1" latinLnBrk="0" hangingPunct="1">
      <a:defRPr sz="1200" b="0" i="0" kern="1200">
        <a:solidFill>
          <a:schemeClr val="tx1"/>
        </a:solidFill>
        <a:latin typeface="Arial Regular"/>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4</a:t>
            </a:fld>
            <a:endParaRPr lang="en-US" dirty="0"/>
          </a:p>
        </p:txBody>
      </p:sp>
    </p:spTree>
    <p:extLst>
      <p:ext uri="{BB962C8B-B14F-4D97-AF65-F5344CB8AC3E}">
        <p14:creationId xmlns:p14="http://schemas.microsoft.com/office/powerpoint/2010/main" val="1246509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6</a:t>
            </a:fld>
            <a:endParaRPr lang="en-US" dirty="0"/>
          </a:p>
        </p:txBody>
      </p:sp>
    </p:spTree>
    <p:extLst>
      <p:ext uri="{BB962C8B-B14F-4D97-AF65-F5344CB8AC3E}">
        <p14:creationId xmlns:p14="http://schemas.microsoft.com/office/powerpoint/2010/main" val="26263181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Autofit/>
          </a:bodyPr>
          <a:lstStyle>
            <a:lvl1pPr marL="0" indent="0">
              <a:buNone/>
              <a:defRPr sz="2800" b="0" i="0">
                <a:solidFill>
                  <a:schemeClr val="tx1"/>
                </a:solidFill>
                <a:latin typeface="+mn-lt"/>
                <a:ea typeface="Georgia" charset="0"/>
                <a:cs typeface="Georgia" charset="0"/>
              </a:defRPr>
            </a:lvl1pPr>
          </a:lstStyle>
          <a:p>
            <a:pPr lvl="0"/>
            <a:r>
              <a:rPr lang="en-US" dirty="0"/>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noAutofit/>
          </a:bodyPr>
          <a:lstStyle>
            <a:lvl1pPr algn="l">
              <a:lnSpc>
                <a:spcPts val="5800"/>
              </a:lnSpc>
              <a:defRPr sz="6000" b="1" i="0" cap="all" baseline="0">
                <a:solidFill>
                  <a:schemeClr val="tx2"/>
                </a:solidFill>
                <a:latin typeface="Arial" charset="0"/>
                <a:ea typeface="Arial" charset="0"/>
                <a:cs typeface="Arial" charset="0"/>
              </a:defRPr>
            </a:lvl1pPr>
          </a:lstStyle>
          <a:p>
            <a:r>
              <a:rPr lang="en-US" dirty="0"/>
              <a:t>Presentation</a:t>
            </a:r>
            <a:br>
              <a:rPr lang="en-US" dirty="0"/>
            </a:br>
            <a:r>
              <a:rPr lang="en-US" dirty="0"/>
              <a:t>Title</a:t>
            </a:r>
          </a:p>
        </p:txBody>
      </p:sp>
      <p:pic>
        <p:nvPicPr>
          <p:cNvPr id="8" name="Picture 7" descr="University at Buffalo, The State University of New York logo">
            <a:extLst>
              <a:ext uri="{FF2B5EF4-FFF2-40B4-BE49-F238E27FC236}">
                <a16:creationId xmlns:a16="http://schemas.microsoft.com/office/drawing/2014/main" id="{9C7DE7FF-FD86-434E-91D5-DF1AA23EE75F}"/>
              </a:ext>
            </a:extLst>
          </p:cNvPr>
          <p:cNvPicPr>
            <a:picLocks noChangeAspect="1"/>
          </p:cNvPicPr>
          <p:nvPr userDrawn="1"/>
        </p:nvPicPr>
        <p:blipFill>
          <a:blip r:embed="rId3"/>
          <a:stretch>
            <a:fillRect/>
          </a:stretch>
        </p:blipFill>
        <p:spPr>
          <a:xfrm>
            <a:off x="660400" y="6041329"/>
            <a:ext cx="4800600" cy="355823"/>
          </a:xfrm>
          <a:prstGeom prst="rect">
            <a:avLst/>
          </a:prstGeom>
        </p:spPr>
      </p:pic>
    </p:spTree>
    <p:extLst>
      <p:ext uri="{BB962C8B-B14F-4D97-AF65-F5344CB8AC3E}">
        <p14:creationId xmlns:p14="http://schemas.microsoft.com/office/powerpoint/2010/main" val="382541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10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and Photo">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DC6EF38F-8DF7-3941-B22C-502232E4CB0B}"/>
              </a:ext>
            </a:extLst>
          </p:cNvPr>
          <p:cNvSpPr>
            <a:spLocks noGrp="1" noChangeAspect="1"/>
          </p:cNvSpPr>
          <p:nvPr>
            <p:ph type="pic" idx="13"/>
          </p:nvPr>
        </p:nvSpPr>
        <p:spPr>
          <a:xfrm>
            <a:off x="5098566" y="1079500"/>
            <a:ext cx="7093434" cy="57785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616792"/>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nd Three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2">
            <a:extLst>
              <a:ext uri="{FF2B5EF4-FFF2-40B4-BE49-F238E27FC236}">
                <a16:creationId xmlns:a16="http://schemas.microsoft.com/office/drawing/2014/main" id="{0CAA554F-B37C-9E47-B5E4-82235D4EC6CD}"/>
              </a:ext>
            </a:extLst>
          </p:cNvPr>
          <p:cNvSpPr>
            <a:spLocks noGrp="1" noChangeAspect="1"/>
          </p:cNvSpPr>
          <p:nvPr>
            <p:ph type="pic" idx="13"/>
          </p:nvPr>
        </p:nvSpPr>
        <p:spPr>
          <a:xfrm>
            <a:off x="5114631" y="1066800"/>
            <a:ext cx="7077369" cy="2932598"/>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8" name="Picture Placeholder 2">
            <a:extLst>
              <a:ext uri="{FF2B5EF4-FFF2-40B4-BE49-F238E27FC236}">
                <a16:creationId xmlns:a16="http://schemas.microsoft.com/office/drawing/2014/main" id="{9F5FDDA2-E7AF-294B-ACDF-BDB5997277BC}"/>
              </a:ext>
            </a:extLst>
          </p:cNvPr>
          <p:cNvSpPr>
            <a:spLocks noGrp="1" noChangeAspect="1"/>
          </p:cNvSpPr>
          <p:nvPr>
            <p:ph type="pic" idx="14"/>
          </p:nvPr>
        </p:nvSpPr>
        <p:spPr>
          <a:xfrm>
            <a:off x="5114631" y="3998296"/>
            <a:ext cx="360252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9" name="Picture Placeholder 2">
            <a:extLst>
              <a:ext uri="{FF2B5EF4-FFF2-40B4-BE49-F238E27FC236}">
                <a16:creationId xmlns:a16="http://schemas.microsoft.com/office/drawing/2014/main" id="{F2499D1A-BF4E-8444-BF94-86863CA11648}"/>
              </a:ext>
            </a:extLst>
          </p:cNvPr>
          <p:cNvSpPr>
            <a:spLocks noGrp="1" noChangeAspect="1"/>
          </p:cNvSpPr>
          <p:nvPr>
            <p:ph type="pic" idx="15"/>
          </p:nvPr>
        </p:nvSpPr>
        <p:spPr>
          <a:xfrm>
            <a:off x="8701089" y="3998296"/>
            <a:ext cx="349091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54085193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06A37-D6A5-0C40-A676-03633A9FD245}"/>
              </a:ext>
            </a:extLst>
          </p:cNvPr>
          <p:cNvSpPr>
            <a:spLocks noGrp="1"/>
          </p:cNvSpPr>
          <p:nvPr>
            <p:ph type="title"/>
          </p:nvPr>
        </p:nvSpPr>
        <p:spPr/>
        <p:txBody>
          <a:bodyPr/>
          <a:lstStyle/>
          <a:p>
            <a:r>
              <a:rPr lang="en-US" dirty="0"/>
              <a:t>Click to edit</a:t>
            </a:r>
          </a:p>
        </p:txBody>
      </p:sp>
      <p:sp>
        <p:nvSpPr>
          <p:cNvPr id="3" name="Picture Placeholder 2">
            <a:extLst>
              <a:ext uri="{FF2B5EF4-FFF2-40B4-BE49-F238E27FC236}">
                <a16:creationId xmlns:a16="http://schemas.microsoft.com/office/drawing/2014/main" id="{CB21EA68-2B0A-7648-9710-0081FFDD7D68}"/>
              </a:ext>
            </a:extLst>
          </p:cNvPr>
          <p:cNvSpPr>
            <a:spLocks noGrp="1" noChangeAspect="1"/>
          </p:cNvSpPr>
          <p:nvPr>
            <p:ph type="pic" idx="13"/>
          </p:nvPr>
        </p:nvSpPr>
        <p:spPr>
          <a:xfrm>
            <a:off x="0" y="1066800"/>
            <a:ext cx="12192000" cy="57912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276045891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and 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hart Placeholder 2">
            <a:extLst>
              <a:ext uri="{FF2B5EF4-FFF2-40B4-BE49-F238E27FC236}">
                <a16:creationId xmlns:a16="http://schemas.microsoft.com/office/drawing/2014/main" id="{7B782143-2792-E14B-AE51-0FFA9028EB8A}"/>
              </a:ext>
            </a:extLst>
          </p:cNvPr>
          <p:cNvSpPr>
            <a:spLocks noGrp="1"/>
          </p:cNvSpPr>
          <p:nvPr>
            <p:ph type="chart" sz="quarter" idx="16"/>
          </p:nvPr>
        </p:nvSpPr>
        <p:spPr>
          <a:xfrm>
            <a:off x="5161935" y="1976285"/>
            <a:ext cx="6325152" cy="3967316"/>
          </a:xfrm>
          <a:prstGeom prst="rect">
            <a:avLst/>
          </a:prstGeom>
          <a:solidFill>
            <a:schemeClr val="bg2">
              <a:lumMod val="75000"/>
            </a:schemeClr>
          </a:solidFill>
          <a:ln>
            <a:noFill/>
          </a:ln>
        </p:spPr>
        <p:style>
          <a:lnRef idx="1">
            <a:schemeClr val="accent3"/>
          </a:lnRef>
          <a:fillRef idx="2">
            <a:schemeClr val="accent3"/>
          </a:fillRef>
          <a:effectRef idx="1">
            <a:schemeClr val="accent3"/>
          </a:effectRef>
          <a:fontRef idx="none"/>
        </p:style>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aseline="0">
                <a:solidFill>
                  <a:schemeClr val="bg1"/>
                </a:solidFill>
                <a:latin typeface="Arial" charset="0"/>
                <a:ea typeface="Arial" charset="0"/>
                <a:cs typeface="Arial" charset="0"/>
              </a:defRPr>
            </a:lvl1pPr>
          </a:lstStyle>
          <a:p>
            <a:endParaRPr lang="en-US" dirty="0"/>
          </a:p>
          <a:p>
            <a:r>
              <a:rPr lang="en-US" dirty="0"/>
              <a:t>Drag chart to placeholder or click icon to add chart</a:t>
            </a:r>
          </a:p>
          <a:p>
            <a:endParaRPr lang="en-US" dirty="0"/>
          </a:p>
        </p:txBody>
      </p:sp>
    </p:spTree>
    <p:extLst>
      <p:ext uri="{BB962C8B-B14F-4D97-AF65-F5344CB8AC3E}">
        <p14:creationId xmlns:p14="http://schemas.microsoft.com/office/powerpoint/2010/main" val="612494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Autofit/>
          </a:bodyPr>
          <a:lstStyle>
            <a:lvl1pPr marL="0" indent="0">
              <a:buNone/>
              <a:defRPr sz="2800" b="0" i="0">
                <a:solidFill>
                  <a:schemeClr val="bg1"/>
                </a:solidFill>
                <a:latin typeface="+mn-lt"/>
                <a:ea typeface="Georgia" charset="0"/>
                <a:cs typeface="Georgia" charset="0"/>
              </a:defRPr>
            </a:lvl1pPr>
          </a:lstStyle>
          <a:p>
            <a:pPr lvl="0"/>
            <a:r>
              <a:rPr lang="en-US" dirty="0"/>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dirty="0"/>
              <a:t>Presentation</a:t>
            </a:r>
            <a:br>
              <a:rPr lang="en-US" dirty="0"/>
            </a:br>
            <a:r>
              <a:rPr lang="en-US" dirty="0"/>
              <a:t>Title</a:t>
            </a:r>
          </a:p>
        </p:txBody>
      </p:sp>
      <p:pic>
        <p:nvPicPr>
          <p:cNvPr id="8" name="Picture 7" descr="University at Buffalo, The State University of New York logo">
            <a:extLst>
              <a:ext uri="{FF2B5EF4-FFF2-40B4-BE49-F238E27FC236}">
                <a16:creationId xmlns:a16="http://schemas.microsoft.com/office/drawing/2014/main" id="{9C7DE7FF-FD86-434E-91D5-DF1AA23EE75F}"/>
              </a:ext>
            </a:extLst>
          </p:cNvPr>
          <p:cNvPicPr>
            <a:picLocks noChangeAspect="1"/>
          </p:cNvPicPr>
          <p:nvPr userDrawn="1"/>
        </p:nvPicPr>
        <p:blipFill>
          <a:blip r:embed="rId3"/>
          <a:stretch>
            <a:fillRect/>
          </a:stretch>
        </p:blipFill>
        <p:spPr>
          <a:xfrm>
            <a:off x="660402" y="6041329"/>
            <a:ext cx="4800595" cy="355823"/>
          </a:xfrm>
          <a:prstGeom prst="rect">
            <a:avLst/>
          </a:prstGeom>
        </p:spPr>
      </p:pic>
    </p:spTree>
    <p:extLst>
      <p:ext uri="{BB962C8B-B14F-4D97-AF65-F5344CB8AC3E}">
        <p14:creationId xmlns:p14="http://schemas.microsoft.com/office/powerpoint/2010/main" val="3910948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658368" y="1490663"/>
            <a:ext cx="6638544" cy="2387600"/>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Autofit/>
          </a:bodyPr>
          <a:lstStyle>
            <a:lvl1pPr marL="0" indent="0" algn="l">
              <a:buNone/>
              <a:defRPr sz="2800" b="0" baseline="0">
                <a:solidFill>
                  <a:schemeClr val="bg1"/>
                </a:solidFill>
                <a:latin typeface="+mn-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descr="University at Buffalo, The State University of New York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5600" y="321146"/>
            <a:ext cx="4800600" cy="356029"/>
          </a:xfrm>
          <a:prstGeom prst="rect">
            <a:avLst/>
          </a:prstGeom>
        </p:spPr>
      </p:pic>
    </p:spTree>
    <p:extLst>
      <p:ext uri="{BB962C8B-B14F-4D97-AF65-F5344CB8AC3E}">
        <p14:creationId xmlns:p14="http://schemas.microsoft.com/office/powerpoint/2010/main" val="2527521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658368" y="1490663"/>
            <a:ext cx="6638544" cy="2387600"/>
          </a:xfrm>
          <a:prstGeom prst="rect">
            <a:avLst/>
          </a:prstGeom>
          <a:ln>
            <a:noFill/>
          </a:ln>
        </p:spPr>
        <p:txBody>
          <a:bodyPr lIns="0" anchor="b">
            <a:noAutofit/>
          </a:bodyPr>
          <a:lstStyle>
            <a:lvl1pPr algn="l">
              <a:lnSpc>
                <a:spcPts val="5800"/>
              </a:lnSpc>
              <a:defRPr sz="6000" b="1" i="0" cap="all" baseline="0">
                <a:solidFill>
                  <a:schemeClr val="tx2"/>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Autofit/>
          </a:bodyPr>
          <a:lstStyle>
            <a:lvl1pPr marL="0" indent="0" algn="l">
              <a:buNone/>
              <a:defRPr sz="2800" b="0" baseline="0">
                <a:solidFill>
                  <a:schemeClr val="tx1"/>
                </a:solidFill>
                <a:latin typeface="+mn-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descr="University at Buffalo, The State University of New York logo"/>
          <p:cNvPicPr>
            <a:picLocks noChangeAspect="1"/>
          </p:cNvPicPr>
          <p:nvPr userDrawn="1"/>
        </p:nvPicPr>
        <p:blipFill>
          <a:blip r:embed="rId3"/>
          <a:stretch>
            <a:fillRect/>
          </a:stretch>
        </p:blipFill>
        <p:spPr>
          <a:xfrm>
            <a:off x="355600" y="321249"/>
            <a:ext cx="4800600" cy="355823"/>
          </a:xfrm>
          <a:prstGeom prst="rect">
            <a:avLst/>
          </a:prstGeom>
        </p:spPr>
      </p:pic>
    </p:spTree>
    <p:extLst>
      <p:ext uri="{BB962C8B-B14F-4D97-AF65-F5344CB8AC3E}">
        <p14:creationId xmlns:p14="http://schemas.microsoft.com/office/powerpoint/2010/main" val="2079564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6951472" cy="59093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695147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12402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Bulleted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6951472" cy="59093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695147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83219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itle and Doub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52B2E-D090-724F-8681-FBE0CDA2F117}"/>
              </a:ext>
            </a:extLst>
          </p:cNvPr>
          <p:cNvSpPr>
            <a:spLocks noGrp="1"/>
          </p:cNvSpPr>
          <p:nvPr>
            <p:ph type="title"/>
          </p:nvPr>
        </p:nvSpPr>
        <p:spPr>
          <a:xfrm>
            <a:off x="566928" y="1499616"/>
            <a:ext cx="10515600" cy="59093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E559530-982F-0F4F-B296-9DB2F44D8051}"/>
              </a:ext>
            </a:extLst>
          </p:cNvPr>
          <p:cNvSpPr>
            <a:spLocks noGrp="1"/>
          </p:cNvSpPr>
          <p:nvPr>
            <p:ph sz="half" idx="1"/>
          </p:nvPr>
        </p:nvSpPr>
        <p:spPr>
          <a:xfrm>
            <a:off x="566928" y="2185416"/>
            <a:ext cx="4500372" cy="394868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90367C6-4AC8-9C47-BDFA-A5613CF90E15}"/>
              </a:ext>
            </a:extLst>
          </p:cNvPr>
          <p:cNvSpPr>
            <a:spLocks noGrp="1"/>
          </p:cNvSpPr>
          <p:nvPr>
            <p:ph sz="half" idx="2"/>
          </p:nvPr>
        </p:nvSpPr>
        <p:spPr>
          <a:xfrm>
            <a:off x="5410200" y="2185416"/>
            <a:ext cx="4498848" cy="395020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9462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5C5C1-32E2-374C-809B-D54BEC11EB3F}"/>
              </a:ext>
            </a:extLst>
          </p:cNvPr>
          <p:cNvSpPr>
            <a:spLocks noGrp="1"/>
          </p:cNvSpPr>
          <p:nvPr>
            <p:ph type="title"/>
          </p:nvPr>
        </p:nvSpPr>
        <p:spPr>
          <a:xfrm>
            <a:off x="566928" y="1499616"/>
            <a:ext cx="10515600" cy="590931"/>
          </a:xfrm>
        </p:spPr>
        <p:txBody>
          <a:bodyPr>
            <a:spAutoFit/>
          </a:bodyPr>
          <a:lstStyle/>
          <a:p>
            <a:r>
              <a:rPr lang="en-US" dirty="0"/>
              <a:t>Click to edit Master title style</a:t>
            </a:r>
          </a:p>
        </p:txBody>
      </p:sp>
      <p:sp>
        <p:nvSpPr>
          <p:cNvPr id="3" name="Text Placeholder 2">
            <a:extLst>
              <a:ext uri="{FF2B5EF4-FFF2-40B4-BE49-F238E27FC236}">
                <a16:creationId xmlns:a16="http://schemas.microsoft.com/office/drawing/2014/main" id="{9798817A-73B4-F340-8D0E-FB813E55F799}"/>
              </a:ext>
            </a:extLst>
          </p:cNvPr>
          <p:cNvSpPr>
            <a:spLocks noGrp="1"/>
          </p:cNvSpPr>
          <p:nvPr>
            <p:ph type="body" idx="1" hasCustomPrompt="1"/>
          </p:nvPr>
        </p:nvSpPr>
        <p:spPr>
          <a:xfrm>
            <a:off x="566928" y="2185416"/>
            <a:ext cx="5138928" cy="393192"/>
          </a:xfrm>
        </p:spPr>
        <p:txBody>
          <a:bodyPr anchor="t" anchorCtr="0">
            <a:spAutoFit/>
          </a:bodyPr>
          <a:lstStyle>
            <a:lvl1pPr marL="0" indent="0">
              <a:buNone/>
              <a:defRPr sz="16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B5126641-0094-3D49-865E-3DB9ECAC43C4}"/>
              </a:ext>
            </a:extLst>
          </p:cNvPr>
          <p:cNvSpPr>
            <a:spLocks noGrp="1"/>
          </p:cNvSpPr>
          <p:nvPr>
            <p:ph sz="half" idx="2"/>
          </p:nvPr>
        </p:nvSpPr>
        <p:spPr>
          <a:xfrm>
            <a:off x="566928" y="2593340"/>
            <a:ext cx="5140515" cy="3535744"/>
          </a:xfrm>
        </p:spPr>
        <p:txBody>
          <a:bodyPr/>
          <a:lstStyle>
            <a:lvl1pPr marL="285750" indent="-285750">
              <a:buClr>
                <a:schemeClr val="tx2"/>
              </a:buClr>
              <a:buSzPct val="120000"/>
              <a:buFont typeface="Arial" panose="020B0604020202020204" pitchFamily="34" charset="0"/>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6E11705-25F9-194A-9D2F-C9FEEA3A5744}"/>
              </a:ext>
            </a:extLst>
          </p:cNvPr>
          <p:cNvSpPr>
            <a:spLocks noGrp="1"/>
          </p:cNvSpPr>
          <p:nvPr>
            <p:ph type="body" sz="quarter" idx="3" hasCustomPrompt="1"/>
          </p:nvPr>
        </p:nvSpPr>
        <p:spPr>
          <a:xfrm>
            <a:off x="6172200" y="2185416"/>
            <a:ext cx="5138928" cy="394980"/>
          </a:xfrm>
        </p:spPr>
        <p:txBody>
          <a:bodyPr anchor="t" anchorCtr="0">
            <a:spAutoFit/>
          </a:bodyPr>
          <a:lstStyle>
            <a:lvl1pPr marL="0" indent="0">
              <a:buNone/>
              <a:defRPr sz="16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7D978716-6004-6344-B5D2-C780B062C9CF}"/>
              </a:ext>
            </a:extLst>
          </p:cNvPr>
          <p:cNvSpPr>
            <a:spLocks noGrp="1"/>
          </p:cNvSpPr>
          <p:nvPr>
            <p:ph sz="quarter" idx="4"/>
          </p:nvPr>
        </p:nvSpPr>
        <p:spPr>
          <a:xfrm>
            <a:off x="6172200" y="2590800"/>
            <a:ext cx="5138928" cy="3538728"/>
          </a:xfrm>
        </p:spPr>
        <p:txBody>
          <a:bodyPr/>
          <a:lstStyle>
            <a:lvl1pPr marL="285750" indent="-285750">
              <a:buClr>
                <a:schemeClr val="tx2"/>
              </a:buClr>
              <a:buSzPct val="120000"/>
              <a:buFont typeface="Arial" panose="020B0604020202020204" pitchFamily="34" charset="0"/>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844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A2439-3BDA-DB47-AA02-5590274D40F8}"/>
              </a:ext>
            </a:extLst>
          </p:cNvPr>
          <p:cNvSpPr>
            <a:spLocks noGrp="1"/>
          </p:cNvSpPr>
          <p:nvPr>
            <p:ph type="title"/>
          </p:nvPr>
        </p:nvSpPr>
        <p:spPr/>
        <p:txBody>
          <a:bodyPr>
            <a:spAutoFit/>
          </a:bodyPr>
          <a:lstStyle/>
          <a:p>
            <a:r>
              <a:rPr lang="en-US" dirty="0"/>
              <a:t>Click to edit Master title style</a:t>
            </a:r>
          </a:p>
        </p:txBody>
      </p:sp>
    </p:spTree>
    <p:extLst>
      <p:ext uri="{BB962C8B-B14F-4D97-AF65-F5344CB8AC3E}">
        <p14:creationId xmlns:p14="http://schemas.microsoft.com/office/powerpoint/2010/main" val="1209253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1614BA-85C5-BA49-A402-F7BCCCDB2C4F}"/>
              </a:ext>
            </a:extLst>
          </p:cNvPr>
          <p:cNvSpPr>
            <a:spLocks noGrp="1"/>
          </p:cNvSpPr>
          <p:nvPr>
            <p:ph type="title"/>
          </p:nvPr>
        </p:nvSpPr>
        <p:spPr>
          <a:xfrm>
            <a:off x="566928" y="1499616"/>
            <a:ext cx="10515600" cy="590931"/>
          </a:xfrm>
          <a:prstGeom prst="rect">
            <a:avLst/>
          </a:prstGeom>
        </p:spPr>
        <p:txBody>
          <a:bodyPr vert="horz" lIns="91440" tIns="45720" rIns="91440" bIns="45720" rtlCol="0" anchor="b" anchorCtr="0">
            <a:spAutoFit/>
          </a:bodyPr>
          <a:lstStyle/>
          <a:p>
            <a:r>
              <a:rPr lang="en-US" dirty="0"/>
              <a:t>Click to edit Master title style</a:t>
            </a:r>
          </a:p>
        </p:txBody>
      </p:sp>
      <p:sp>
        <p:nvSpPr>
          <p:cNvPr id="3" name="Text Placeholder 2">
            <a:extLst>
              <a:ext uri="{FF2B5EF4-FFF2-40B4-BE49-F238E27FC236}">
                <a16:creationId xmlns:a16="http://schemas.microsoft.com/office/drawing/2014/main" id="{C6A66ADF-AEA5-DC4B-841D-168372B891D6}"/>
              </a:ext>
            </a:extLst>
          </p:cNvPr>
          <p:cNvSpPr>
            <a:spLocks noGrp="1"/>
          </p:cNvSpPr>
          <p:nvPr>
            <p:ph type="body" idx="1"/>
          </p:nvPr>
        </p:nvSpPr>
        <p:spPr>
          <a:xfrm>
            <a:off x="566928" y="2185416"/>
            <a:ext cx="10515600" cy="3968249"/>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descr="University at Buffalo, The State University of New York logo">
            <a:extLst>
              <a:ext uri="{FF2B5EF4-FFF2-40B4-BE49-F238E27FC236}">
                <a16:creationId xmlns:a16="http://schemas.microsoft.com/office/drawing/2014/main" id="{27B0F206-4721-B742-B71F-C0AADA23A984}"/>
              </a:ext>
            </a:extLst>
          </p:cNvPr>
          <p:cNvPicPr>
            <a:picLocks noChangeAspect="1"/>
          </p:cNvPicPr>
          <p:nvPr userDrawn="1"/>
        </p:nvPicPr>
        <p:blipFill>
          <a:blip r:embed="rId17"/>
          <a:stretch>
            <a:fillRect/>
          </a:stretch>
        </p:blipFill>
        <p:spPr>
          <a:xfrm>
            <a:off x="355600" y="321249"/>
            <a:ext cx="4800600" cy="355823"/>
          </a:xfrm>
          <a:prstGeom prst="rect">
            <a:avLst/>
          </a:prstGeom>
        </p:spPr>
      </p:pic>
      <p:sp>
        <p:nvSpPr>
          <p:cNvPr id="7" name="Footer Placeholder 4">
            <a:extLst>
              <a:ext uri="{FF2B5EF4-FFF2-40B4-BE49-F238E27FC236}">
                <a16:creationId xmlns:a16="http://schemas.microsoft.com/office/drawing/2014/main" id="{D439930E-F253-DE46-B952-3E0957740773}"/>
              </a:ext>
            </a:extLst>
          </p:cNvPr>
          <p:cNvSpPr txBox="1">
            <a:spLocks/>
          </p:cNvSpPr>
          <p:nvPr userDrawn="1"/>
        </p:nvSpPr>
        <p:spPr>
          <a:xfrm>
            <a:off x="6938176" y="6319774"/>
            <a:ext cx="411480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53C135-CEC6-A548-8917-8F7FEB82358B}" type="slidenum">
              <a:rPr lang="en-US" b="1" smtClean="0"/>
              <a:pPr/>
              <a:t>‹#›</a:t>
            </a:fld>
            <a:endParaRPr lang="en-US" b="1" dirty="0"/>
          </a:p>
        </p:txBody>
      </p:sp>
    </p:spTree>
    <p:extLst>
      <p:ext uri="{BB962C8B-B14F-4D97-AF65-F5344CB8AC3E}">
        <p14:creationId xmlns:p14="http://schemas.microsoft.com/office/powerpoint/2010/main" val="2937971482"/>
      </p:ext>
    </p:extLst>
  </p:cSld>
  <p:clrMap bg1="lt1" tx1="dk1" bg2="lt2" tx2="dk2" accent1="accent1" accent2="accent2" accent3="accent3" accent4="accent4" accent5="accent5" accent6="accent6" hlink="hlink" folHlink="folHlink"/>
  <p:sldLayoutIdLst>
    <p:sldLayoutId id="2147483662" r:id="rId1"/>
    <p:sldLayoutId id="2147483668" r:id="rId2"/>
    <p:sldLayoutId id="2147483663" r:id="rId3"/>
    <p:sldLayoutId id="2147483669" r:id="rId4"/>
    <p:sldLayoutId id="2147483650" r:id="rId5"/>
    <p:sldLayoutId id="2147483664" r:id="rId6"/>
    <p:sldLayoutId id="2147483652" r:id="rId7"/>
    <p:sldLayoutId id="2147483653" r:id="rId8"/>
    <p:sldLayoutId id="2147483654" r:id="rId9"/>
    <p:sldLayoutId id="2147483655" r:id="rId10"/>
    <p:sldLayoutId id="2147483665" r:id="rId11"/>
    <p:sldLayoutId id="2147483666" r:id="rId12"/>
    <p:sldLayoutId id="2147483660" r:id="rId13"/>
    <p:sldLayoutId id="2147483667" r:id="rId14"/>
  </p:sldLayoutIdLst>
  <p:hf hdr="0" dt="0"/>
  <p:txStyles>
    <p:title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p:titleStyle>
    <p:body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BC3353-2371-3E4F-B4A7-13A96491D9ED}"/>
              </a:ext>
            </a:extLst>
          </p:cNvPr>
          <p:cNvSpPr>
            <a:spLocks noGrp="1"/>
          </p:cNvSpPr>
          <p:nvPr>
            <p:ph idx="1"/>
          </p:nvPr>
        </p:nvSpPr>
        <p:spPr>
          <a:xfrm>
            <a:off x="1024119" y="1121789"/>
            <a:ext cx="9788426" cy="1611984"/>
          </a:xfrm>
        </p:spPr>
        <p:txBody>
          <a:bodyPr/>
          <a:lstStyle/>
          <a:p>
            <a:pPr marL="502920" lvl="1" indent="0" algn="ctr">
              <a:spcBef>
                <a:spcPts val="0"/>
              </a:spcBef>
              <a:buNone/>
            </a:pPr>
            <a:r>
              <a:rPr lang="en-US" sz="4000" b="1" i="0" u="sng" dirty="0">
                <a:solidFill>
                  <a:srgbClr val="000000"/>
                </a:solidFill>
                <a:effectLst/>
                <a:latin typeface="Georgia" panose="02040502050405020303" pitchFamily="18" charset="0"/>
              </a:rPr>
              <a:t>H&amp;M Personalized Fashion Recommendations</a:t>
            </a:r>
            <a:endParaRPr lang="en-US" sz="4000" dirty="0"/>
          </a:p>
        </p:txBody>
      </p:sp>
      <p:sp>
        <p:nvSpPr>
          <p:cNvPr id="2" name="TextBox 1">
            <a:extLst>
              <a:ext uri="{FF2B5EF4-FFF2-40B4-BE49-F238E27FC236}">
                <a16:creationId xmlns:a16="http://schemas.microsoft.com/office/drawing/2014/main" id="{ED361D0A-040A-40DD-B34C-E4C89AC3E2AF}"/>
              </a:ext>
            </a:extLst>
          </p:cNvPr>
          <p:cNvSpPr txBox="1"/>
          <p:nvPr/>
        </p:nvSpPr>
        <p:spPr>
          <a:xfrm>
            <a:off x="5448693" y="3014221"/>
            <a:ext cx="5363852" cy="1938992"/>
          </a:xfrm>
          <a:prstGeom prst="rect">
            <a:avLst/>
          </a:prstGeom>
          <a:noFill/>
        </p:spPr>
        <p:txBody>
          <a:bodyPr wrap="square" rtlCol="0">
            <a:spAutoFit/>
          </a:bodyPr>
          <a:lstStyle/>
          <a:p>
            <a:r>
              <a:rPr lang="en-IN" sz="2000" b="1" dirty="0">
                <a:solidFill>
                  <a:schemeClr val="tx1">
                    <a:lumMod val="50000"/>
                  </a:schemeClr>
                </a:solidFill>
              </a:rPr>
              <a:t>			Group name: </a:t>
            </a:r>
            <a:r>
              <a:rPr lang="en-IN" sz="2000" dirty="0">
                <a:solidFill>
                  <a:schemeClr val="tx1">
                    <a:lumMod val="50000"/>
                  </a:schemeClr>
                </a:solidFill>
              </a:rPr>
              <a:t>Orion</a:t>
            </a:r>
          </a:p>
          <a:p>
            <a:endParaRPr lang="en-IN" sz="2000" dirty="0">
              <a:solidFill>
                <a:schemeClr val="tx1">
                  <a:lumMod val="50000"/>
                </a:schemeClr>
              </a:solidFill>
            </a:endParaRPr>
          </a:p>
          <a:p>
            <a:r>
              <a:rPr lang="en-IN" sz="2000" b="1" dirty="0">
                <a:solidFill>
                  <a:schemeClr val="tx1">
                    <a:lumMod val="50000"/>
                  </a:schemeClr>
                </a:solidFill>
              </a:rPr>
              <a:t>			 Presenters:</a:t>
            </a:r>
          </a:p>
          <a:p>
            <a:pPr algn="r"/>
            <a:r>
              <a:rPr lang="en-IN" sz="2000" dirty="0">
                <a:solidFill>
                  <a:schemeClr val="tx1">
                    <a:lumMod val="50000"/>
                  </a:schemeClr>
                </a:solidFill>
              </a:rPr>
              <a:t>Yash Pandey </a:t>
            </a:r>
          </a:p>
          <a:p>
            <a:pPr algn="r"/>
            <a:r>
              <a:rPr lang="en-IN" sz="2000" dirty="0">
                <a:solidFill>
                  <a:schemeClr val="tx1">
                    <a:lumMod val="50000"/>
                  </a:schemeClr>
                </a:solidFill>
              </a:rPr>
              <a:t>Mohammed </a:t>
            </a:r>
            <a:r>
              <a:rPr lang="en-IN" sz="2000" dirty="0" err="1">
                <a:solidFill>
                  <a:schemeClr val="tx1">
                    <a:lumMod val="50000"/>
                  </a:schemeClr>
                </a:solidFill>
              </a:rPr>
              <a:t>Numan</a:t>
            </a:r>
            <a:r>
              <a:rPr lang="en-IN" sz="2000" dirty="0">
                <a:solidFill>
                  <a:schemeClr val="tx1">
                    <a:lumMod val="50000"/>
                  </a:schemeClr>
                </a:solidFill>
              </a:rPr>
              <a:t> Rizwan </a:t>
            </a:r>
          </a:p>
          <a:p>
            <a:endParaRPr lang="en-IN" sz="2000" dirty="0">
              <a:solidFill>
                <a:schemeClr val="tx1">
                  <a:lumMod val="50000"/>
                </a:schemeClr>
              </a:solidFill>
            </a:endParaRPr>
          </a:p>
        </p:txBody>
      </p:sp>
    </p:spTree>
    <p:extLst>
      <p:ext uri="{BB962C8B-B14F-4D97-AF65-F5344CB8AC3E}">
        <p14:creationId xmlns:p14="http://schemas.microsoft.com/office/powerpoint/2010/main" val="2707637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BC3353-2371-3E4F-B4A7-13A96491D9ED}"/>
              </a:ext>
            </a:extLst>
          </p:cNvPr>
          <p:cNvSpPr>
            <a:spLocks noGrp="1"/>
          </p:cNvSpPr>
          <p:nvPr>
            <p:ph idx="1"/>
          </p:nvPr>
        </p:nvSpPr>
        <p:spPr>
          <a:xfrm>
            <a:off x="139700" y="966378"/>
            <a:ext cx="11912600" cy="5770340"/>
          </a:xfrm>
        </p:spPr>
        <p:txBody>
          <a:bodyPr/>
          <a:lstStyle/>
          <a:p>
            <a:pPr marL="0" indent="0" algn="ctr" rtl="0">
              <a:spcBef>
                <a:spcPts val="0"/>
              </a:spcBef>
              <a:spcAft>
                <a:spcPts val="0"/>
              </a:spcAft>
              <a:buNone/>
            </a:pPr>
            <a:r>
              <a:rPr lang="en-US" sz="3200" b="1" u="sng" dirty="0">
                <a:solidFill>
                  <a:srgbClr val="000000"/>
                </a:solidFill>
              </a:rPr>
              <a:t>Problem Statement and Research Questions</a:t>
            </a:r>
          </a:p>
          <a:p>
            <a:pPr>
              <a:spcBef>
                <a:spcPts val="0"/>
              </a:spcBef>
            </a:pPr>
            <a:r>
              <a:rPr lang="en-US" dirty="0"/>
              <a:t>Understanding fashion trends that influence buying surge in the clothing segment.</a:t>
            </a:r>
          </a:p>
          <a:p>
            <a:pPr>
              <a:spcBef>
                <a:spcPts val="0"/>
              </a:spcBef>
            </a:pPr>
            <a:r>
              <a:rPr lang="en-US" dirty="0"/>
              <a:t>Picking up on users buying patterns and analyzing it based on users feature like age, location, weather, previous purchases and other features to extract meaningful insight.</a:t>
            </a:r>
          </a:p>
          <a:p>
            <a:pPr>
              <a:spcBef>
                <a:spcPts val="0"/>
              </a:spcBef>
            </a:pPr>
            <a:r>
              <a:rPr lang="en-US" dirty="0"/>
              <a:t>Picking the best hypothesis to predict the garments to be bought by the customer.</a:t>
            </a:r>
          </a:p>
          <a:p>
            <a:pPr>
              <a:spcBef>
                <a:spcPts val="0"/>
              </a:spcBef>
            </a:pPr>
            <a:r>
              <a:rPr lang="en-US" dirty="0"/>
              <a:t>Develop a clothing recommender system that increases the selling of clothing article based on all the above analysis.</a:t>
            </a:r>
          </a:p>
          <a:p>
            <a:pPr marL="0" indent="0">
              <a:spcBef>
                <a:spcPts val="0"/>
              </a:spcBef>
              <a:buNone/>
            </a:pPr>
            <a:endParaRPr lang="en-US" dirty="0"/>
          </a:p>
          <a:p>
            <a:pPr>
              <a:spcBef>
                <a:spcPts val="0"/>
              </a:spcBef>
            </a:pPr>
            <a:endParaRPr lang="en-US" dirty="0"/>
          </a:p>
        </p:txBody>
      </p:sp>
      <p:pic>
        <p:nvPicPr>
          <p:cNvPr id="4" name="Picture 3" descr="A person holding a stop sign&#10;&#10;Description automatically generated with low confidence">
            <a:extLst>
              <a:ext uri="{FF2B5EF4-FFF2-40B4-BE49-F238E27FC236}">
                <a16:creationId xmlns:a16="http://schemas.microsoft.com/office/drawing/2014/main" id="{E64E70E5-C9AE-423C-A8FA-6636BFDF69FE}"/>
              </a:ext>
            </a:extLst>
          </p:cNvPr>
          <p:cNvPicPr>
            <a:picLocks noChangeAspect="1"/>
          </p:cNvPicPr>
          <p:nvPr/>
        </p:nvPicPr>
        <p:blipFill>
          <a:blip r:embed="rId2"/>
          <a:stretch>
            <a:fillRect/>
          </a:stretch>
        </p:blipFill>
        <p:spPr>
          <a:xfrm>
            <a:off x="1381147" y="3919350"/>
            <a:ext cx="4226054" cy="2817369"/>
          </a:xfrm>
          <a:prstGeom prst="rect">
            <a:avLst/>
          </a:prstGeom>
        </p:spPr>
      </p:pic>
      <p:pic>
        <p:nvPicPr>
          <p:cNvPr id="6" name="Picture 5" descr="A picture containing indoor, person, staring&#10;&#10;Description automatically generated">
            <a:extLst>
              <a:ext uri="{FF2B5EF4-FFF2-40B4-BE49-F238E27FC236}">
                <a16:creationId xmlns:a16="http://schemas.microsoft.com/office/drawing/2014/main" id="{E262ADB4-7F86-48AA-8215-38843033F951}"/>
              </a:ext>
            </a:extLst>
          </p:cNvPr>
          <p:cNvPicPr>
            <a:picLocks noChangeAspect="1"/>
          </p:cNvPicPr>
          <p:nvPr/>
        </p:nvPicPr>
        <p:blipFill>
          <a:blip r:embed="rId3"/>
          <a:stretch>
            <a:fillRect/>
          </a:stretch>
        </p:blipFill>
        <p:spPr>
          <a:xfrm>
            <a:off x="6467108" y="3919349"/>
            <a:ext cx="4226054" cy="2817370"/>
          </a:xfrm>
          <a:prstGeom prst="rect">
            <a:avLst/>
          </a:prstGeom>
        </p:spPr>
      </p:pic>
    </p:spTree>
    <p:extLst>
      <p:ext uri="{BB962C8B-B14F-4D97-AF65-F5344CB8AC3E}">
        <p14:creationId xmlns:p14="http://schemas.microsoft.com/office/powerpoint/2010/main" val="469842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005824-5460-4DB2-B6B3-C84020586380}"/>
              </a:ext>
            </a:extLst>
          </p:cNvPr>
          <p:cNvSpPr>
            <a:spLocks noGrp="1"/>
          </p:cNvSpPr>
          <p:nvPr>
            <p:ph idx="1"/>
          </p:nvPr>
        </p:nvSpPr>
        <p:spPr>
          <a:xfrm>
            <a:off x="566928" y="978195"/>
            <a:ext cx="10788644" cy="5337545"/>
          </a:xfrm>
        </p:spPr>
        <p:txBody>
          <a:bodyPr/>
          <a:lstStyle/>
          <a:p>
            <a:pPr marL="0" indent="0" algn="ctr">
              <a:buNone/>
            </a:pPr>
            <a:r>
              <a:rPr lang="en-US" sz="3200" b="1" u="sng" dirty="0">
                <a:solidFill>
                  <a:schemeClr val="tx1">
                    <a:lumMod val="50000"/>
                  </a:schemeClr>
                </a:solidFill>
              </a:rPr>
              <a:t>Data</a:t>
            </a:r>
          </a:p>
          <a:p>
            <a:r>
              <a:rPr lang="en-US" sz="1600" dirty="0">
                <a:solidFill>
                  <a:schemeClr val="tx1">
                    <a:lumMod val="50000"/>
                  </a:schemeClr>
                </a:solidFill>
              </a:rPr>
              <a:t>We have three tabular datasets namely articles, customers and transactions tables. All the tables were the official data provided by H&amp;M.</a:t>
            </a:r>
          </a:p>
          <a:p>
            <a:r>
              <a:rPr lang="en-US" sz="1600" dirty="0">
                <a:solidFill>
                  <a:schemeClr val="tx1">
                    <a:lumMod val="50000"/>
                  </a:schemeClr>
                </a:solidFill>
              </a:rPr>
              <a:t>The Article table (having 106 thousand observations) contains details (25 columns) about the items, </a:t>
            </a:r>
            <a:r>
              <a:rPr lang="en-US" sz="1600" dirty="0" err="1">
                <a:solidFill>
                  <a:schemeClr val="tx1">
                    <a:lumMod val="50000"/>
                  </a:schemeClr>
                </a:solidFill>
              </a:rPr>
              <a:t>eg</a:t>
            </a:r>
            <a:r>
              <a:rPr lang="en-US" sz="1600" dirty="0">
                <a:solidFill>
                  <a:schemeClr val="tx1">
                    <a:lumMod val="50000"/>
                  </a:schemeClr>
                </a:solidFill>
              </a:rPr>
              <a:t> </a:t>
            </a:r>
            <a:r>
              <a:rPr lang="en-US" sz="1600" dirty="0" err="1">
                <a:solidFill>
                  <a:schemeClr val="tx1">
                    <a:lumMod val="50000"/>
                  </a:schemeClr>
                </a:solidFill>
              </a:rPr>
              <a:t>article_id</a:t>
            </a:r>
            <a:r>
              <a:rPr lang="en-US" sz="1600" dirty="0">
                <a:solidFill>
                  <a:schemeClr val="tx1">
                    <a:lumMod val="50000"/>
                  </a:schemeClr>
                </a:solidFill>
              </a:rPr>
              <a:t>, </a:t>
            </a:r>
            <a:r>
              <a:rPr lang="en-US" sz="1600" dirty="0" err="1">
                <a:solidFill>
                  <a:schemeClr val="tx1">
                    <a:lumMod val="50000"/>
                  </a:schemeClr>
                </a:solidFill>
              </a:rPr>
              <a:t>product_code</a:t>
            </a:r>
            <a:r>
              <a:rPr lang="en-US" sz="1600" dirty="0">
                <a:solidFill>
                  <a:schemeClr val="tx1">
                    <a:lumMod val="50000"/>
                  </a:schemeClr>
                </a:solidFill>
              </a:rPr>
              <a:t>, </a:t>
            </a:r>
            <a:r>
              <a:rPr lang="en-US" sz="1600" dirty="0" err="1">
                <a:solidFill>
                  <a:schemeClr val="tx1">
                    <a:lumMod val="50000"/>
                  </a:schemeClr>
                </a:solidFill>
              </a:rPr>
              <a:t>prod_name</a:t>
            </a:r>
            <a:r>
              <a:rPr lang="en-US" sz="1600" dirty="0">
                <a:solidFill>
                  <a:schemeClr val="tx1">
                    <a:lumMod val="50000"/>
                  </a:schemeClr>
                </a:solidFill>
              </a:rPr>
              <a:t>, </a:t>
            </a:r>
            <a:r>
              <a:rPr lang="en-US" sz="1600" dirty="0" err="1">
                <a:solidFill>
                  <a:schemeClr val="tx1">
                    <a:lumMod val="50000"/>
                  </a:schemeClr>
                </a:solidFill>
              </a:rPr>
              <a:t>product_type</a:t>
            </a:r>
            <a:r>
              <a:rPr lang="en-US" sz="1600" dirty="0">
                <a:solidFill>
                  <a:schemeClr val="tx1">
                    <a:lumMod val="50000"/>
                  </a:schemeClr>
                </a:solidFill>
              </a:rPr>
              <a:t>, </a:t>
            </a:r>
            <a:r>
              <a:rPr lang="en-US" sz="1600" dirty="0" err="1">
                <a:solidFill>
                  <a:schemeClr val="tx1">
                    <a:lumMod val="50000"/>
                  </a:schemeClr>
                </a:solidFill>
              </a:rPr>
              <a:t>product_type_name</a:t>
            </a:r>
            <a:r>
              <a:rPr lang="en-US" sz="1600" dirty="0">
                <a:solidFill>
                  <a:schemeClr val="tx1">
                    <a:lumMod val="50000"/>
                  </a:schemeClr>
                </a:solidFill>
              </a:rPr>
              <a:t>, </a:t>
            </a:r>
            <a:r>
              <a:rPr lang="en-US" sz="1600" dirty="0" err="1">
                <a:solidFill>
                  <a:schemeClr val="tx1">
                    <a:lumMod val="50000"/>
                  </a:schemeClr>
                </a:solidFill>
              </a:rPr>
              <a:t>graphical_appearance_no</a:t>
            </a:r>
            <a:r>
              <a:rPr lang="en-US" sz="1600" dirty="0">
                <a:solidFill>
                  <a:schemeClr val="tx1">
                    <a:lumMod val="50000"/>
                  </a:schemeClr>
                </a:solidFill>
              </a:rPr>
              <a:t>, and more. This table contains clothing items bought and the features of those items which can be used to extract information on the buying trends. </a:t>
            </a:r>
          </a:p>
          <a:p>
            <a:r>
              <a:rPr lang="en-US" sz="1600" dirty="0">
                <a:solidFill>
                  <a:schemeClr val="tx1">
                    <a:lumMod val="50000"/>
                  </a:schemeClr>
                </a:solidFill>
              </a:rPr>
              <a:t>The customer table (having 1.37 million observations) contains all the information about the customer which can be used to understand the customers taste, environment and behavior that can be beneficial to understanding and predicting customers buying pattern. </a:t>
            </a:r>
          </a:p>
          <a:p>
            <a:r>
              <a:rPr lang="en-US" sz="1600" dirty="0">
                <a:solidFill>
                  <a:schemeClr val="tx1">
                    <a:lumMod val="50000"/>
                  </a:schemeClr>
                </a:solidFill>
              </a:rPr>
              <a:t>It has 7 columns: customer id, FN, is active, club member status, fashion news frequency, age and postal code.</a:t>
            </a:r>
          </a:p>
          <a:p>
            <a:r>
              <a:rPr lang="en-US" sz="1600" dirty="0">
                <a:solidFill>
                  <a:schemeClr val="tx1">
                    <a:lumMod val="50000"/>
                  </a:schemeClr>
                </a:solidFill>
              </a:rPr>
              <a:t>The transaction table (having 31.8 million observations) in a way joins the Article table to the Customer table, as it helps understand the buying patterns and behavior of customer in regards to the clothing item. It also gives insight on frequency of purchase and cost of purchase which are very useful indicators in predictions.</a:t>
            </a:r>
          </a:p>
          <a:p>
            <a:r>
              <a:rPr lang="en-US" sz="1600" dirty="0">
                <a:solidFill>
                  <a:schemeClr val="tx1">
                    <a:lumMod val="50000"/>
                  </a:schemeClr>
                </a:solidFill>
              </a:rPr>
              <a:t>It has 5 columns: transaction date, customer id, article id and price. </a:t>
            </a:r>
          </a:p>
          <a:p>
            <a:pPr marL="0" indent="0">
              <a:buNone/>
            </a:pPr>
            <a:endParaRPr lang="en-US" sz="1600" dirty="0">
              <a:solidFill>
                <a:schemeClr val="tx1">
                  <a:lumMod val="50000"/>
                </a:schemeClr>
              </a:solidFill>
            </a:endParaRPr>
          </a:p>
          <a:p>
            <a:endParaRPr lang="en-US" dirty="0">
              <a:solidFill>
                <a:schemeClr val="tx1">
                  <a:lumMod val="50000"/>
                </a:schemeClr>
              </a:solidFill>
            </a:endParaRPr>
          </a:p>
          <a:p>
            <a:endParaRPr lang="en-US" dirty="0">
              <a:solidFill>
                <a:schemeClr val="tx1">
                  <a:lumMod val="50000"/>
                </a:schemeClr>
              </a:solidFill>
            </a:endParaRPr>
          </a:p>
          <a:p>
            <a:pPr marL="0" indent="0" algn="ctr">
              <a:buNone/>
            </a:pPr>
            <a:endParaRPr lang="en-US" sz="3200" b="1" u="sng" dirty="0"/>
          </a:p>
        </p:txBody>
      </p:sp>
    </p:spTree>
    <p:extLst>
      <p:ext uri="{BB962C8B-B14F-4D97-AF65-F5344CB8AC3E}">
        <p14:creationId xmlns:p14="http://schemas.microsoft.com/office/powerpoint/2010/main" val="2857353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B388665-BF63-4D5E-9044-607F717E251D}"/>
              </a:ext>
            </a:extLst>
          </p:cNvPr>
          <p:cNvSpPr>
            <a:spLocks noGrp="1"/>
          </p:cNvSpPr>
          <p:nvPr>
            <p:ph idx="1"/>
          </p:nvPr>
        </p:nvSpPr>
        <p:spPr>
          <a:xfrm>
            <a:off x="0" y="790273"/>
            <a:ext cx="11835829" cy="6090425"/>
          </a:xfrm>
        </p:spPr>
        <p:txBody>
          <a:bodyPr/>
          <a:lstStyle/>
          <a:p>
            <a:pPr marL="0" indent="0" algn="ctr">
              <a:buNone/>
            </a:pPr>
            <a:r>
              <a:rPr lang="en-US" sz="3200" b="1" u="sng" dirty="0">
                <a:solidFill>
                  <a:schemeClr val="tx1">
                    <a:lumMod val="50000"/>
                  </a:schemeClr>
                </a:solidFill>
              </a:rPr>
              <a:t>Proposed Approaches</a:t>
            </a:r>
          </a:p>
          <a:p>
            <a:r>
              <a:rPr lang="en-US" sz="1700" dirty="0">
                <a:solidFill>
                  <a:schemeClr val="tx1">
                    <a:lumMod val="50000"/>
                  </a:schemeClr>
                </a:solidFill>
              </a:rPr>
              <a:t>For this project, we are referring to the purchase history of customers across time, in conjunction with supporting metadata like articles ids of the articles that were purchased, customer ids, purchase days, purchase weeks, number of purchases per item, etc.</a:t>
            </a:r>
          </a:p>
          <a:p>
            <a:r>
              <a:rPr lang="en-US" sz="1700" dirty="0">
                <a:solidFill>
                  <a:schemeClr val="tx1">
                    <a:lumMod val="50000"/>
                  </a:schemeClr>
                </a:solidFill>
              </a:rPr>
              <a:t>We start by checking the summary of data and clearing the missing data and normalizing the data and analyze the datasets to understand patterns.</a:t>
            </a:r>
          </a:p>
          <a:p>
            <a:r>
              <a:rPr lang="en-IN" sz="1700" dirty="0">
                <a:solidFill>
                  <a:schemeClr val="tx1">
                    <a:lumMod val="50000"/>
                  </a:schemeClr>
                </a:solidFill>
              </a:rPr>
              <a:t>Summary statistics and graphs for exploratory data analysis which consists of the initial analysis of data in order to discover patterns, spot anomalies, test hypotheses, and examines assumptions. </a:t>
            </a:r>
          </a:p>
          <a:p>
            <a:r>
              <a:rPr lang="en-IN" sz="1700" dirty="0">
                <a:solidFill>
                  <a:schemeClr val="tx1">
                    <a:lumMod val="50000"/>
                  </a:schemeClr>
                </a:solidFill>
              </a:rPr>
              <a:t>Word clouds to get a visual representations of textual features in which greater importance is given to the words that appear more frequently. </a:t>
            </a:r>
            <a:endParaRPr lang="en-US" sz="1700" dirty="0">
              <a:solidFill>
                <a:schemeClr val="tx1">
                  <a:lumMod val="50000"/>
                </a:schemeClr>
              </a:solidFill>
            </a:endParaRPr>
          </a:p>
          <a:p>
            <a:r>
              <a:rPr lang="en-US" sz="1700" dirty="0">
                <a:solidFill>
                  <a:schemeClr val="tx1">
                    <a:lumMod val="50000"/>
                  </a:schemeClr>
                </a:solidFill>
              </a:rPr>
              <a:t>Histograms are plotted to get the number of articles per each product group, product type, department and more.</a:t>
            </a:r>
          </a:p>
          <a:p>
            <a:r>
              <a:rPr lang="en-US" sz="1700" dirty="0" err="1">
                <a:solidFill>
                  <a:schemeClr val="tx1">
                    <a:lumMod val="50000"/>
                  </a:schemeClr>
                </a:solidFill>
              </a:rPr>
              <a:t>Histplots</a:t>
            </a:r>
            <a:r>
              <a:rPr lang="en-US" sz="1700" dirty="0">
                <a:solidFill>
                  <a:schemeClr val="tx1">
                    <a:lumMod val="50000"/>
                  </a:schemeClr>
                </a:solidFill>
              </a:rPr>
              <a:t> are used to get the most and least frequent items in the dataset and the distribution of customers by age.</a:t>
            </a:r>
          </a:p>
          <a:p>
            <a:r>
              <a:rPr lang="en-US" sz="1700" dirty="0">
                <a:solidFill>
                  <a:schemeClr val="tx1">
                    <a:lumMod val="50000"/>
                  </a:schemeClr>
                </a:solidFill>
              </a:rPr>
              <a:t>Pie Charts can be used to get the distribution of fashion news frequency to understand how frequently customers follow the fashion news and make purchases.</a:t>
            </a:r>
          </a:p>
          <a:p>
            <a:r>
              <a:rPr lang="en-IN" sz="1700" dirty="0">
                <a:solidFill>
                  <a:schemeClr val="tx1">
                    <a:lumMod val="50000"/>
                  </a:schemeClr>
                </a:solidFill>
              </a:rPr>
              <a:t>Identifying if customers buy the same product multiple times.</a:t>
            </a:r>
            <a:endParaRPr lang="en-US" sz="1700" dirty="0">
              <a:solidFill>
                <a:schemeClr val="tx1">
                  <a:lumMod val="50000"/>
                </a:schemeClr>
              </a:solidFill>
            </a:endParaRPr>
          </a:p>
          <a:p>
            <a:pPr marL="0" indent="0">
              <a:buNone/>
            </a:pPr>
            <a:endParaRPr lang="en-US" sz="1700" dirty="0">
              <a:solidFill>
                <a:schemeClr val="tx1">
                  <a:lumMod val="50000"/>
                </a:schemeClr>
              </a:solidFill>
            </a:endParaRPr>
          </a:p>
          <a:p>
            <a:endParaRPr lang="en-US" dirty="0">
              <a:solidFill>
                <a:schemeClr val="tx1">
                  <a:lumMod val="50000"/>
                </a:schemeClr>
              </a:solidFill>
            </a:endParaRPr>
          </a:p>
          <a:p>
            <a:pPr marL="0" indent="0" algn="ctr">
              <a:buNone/>
            </a:pPr>
            <a:endParaRPr lang="en-US" sz="3200" b="1" u="sng" dirty="0"/>
          </a:p>
        </p:txBody>
      </p:sp>
    </p:spTree>
    <p:extLst>
      <p:ext uri="{BB962C8B-B14F-4D97-AF65-F5344CB8AC3E}">
        <p14:creationId xmlns:p14="http://schemas.microsoft.com/office/powerpoint/2010/main" val="126899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FC11D96-CA2B-46E9-9428-4ABA8D7FB188}"/>
              </a:ext>
            </a:extLst>
          </p:cNvPr>
          <p:cNvSpPr>
            <a:spLocks noGrp="1"/>
          </p:cNvSpPr>
          <p:nvPr>
            <p:ph idx="1"/>
          </p:nvPr>
        </p:nvSpPr>
        <p:spPr>
          <a:xfrm>
            <a:off x="195209" y="904126"/>
            <a:ext cx="11835829" cy="5897366"/>
          </a:xfrm>
        </p:spPr>
        <p:txBody>
          <a:bodyPr/>
          <a:lstStyle/>
          <a:p>
            <a:pPr marL="0" indent="0" algn="ctr">
              <a:buNone/>
            </a:pPr>
            <a:r>
              <a:rPr lang="en-US" sz="3200" b="1" u="sng" dirty="0">
                <a:solidFill>
                  <a:schemeClr val="tx1">
                    <a:lumMod val="50000"/>
                  </a:schemeClr>
                </a:solidFill>
              </a:rPr>
              <a:t>Proposed Approaches</a:t>
            </a:r>
          </a:p>
          <a:p>
            <a:r>
              <a:rPr lang="en-US" sz="1700" dirty="0">
                <a:solidFill>
                  <a:schemeClr val="tx1">
                    <a:lumMod val="50000"/>
                  </a:schemeClr>
                </a:solidFill>
              </a:rPr>
              <a:t>Kernel density estimation (KDE) plot is used to get the logarithmic distribution of price frequency in transactions, grouped per sales channel. </a:t>
            </a:r>
            <a:endParaRPr lang="en-IN" sz="1700" dirty="0">
              <a:latin typeface="Calibri" panose="020F0502020204030204" pitchFamily="34" charset="0"/>
              <a:ea typeface="Calibri" panose="020F0502020204030204" pitchFamily="34" charset="0"/>
            </a:endParaRPr>
          </a:p>
          <a:p>
            <a:r>
              <a:rPr lang="en-US" sz="1700" dirty="0">
                <a:solidFill>
                  <a:schemeClr val="tx1">
                    <a:lumMod val="50000"/>
                  </a:schemeClr>
                </a:solidFill>
              </a:rPr>
              <a:t>Box plots are used to find price outliers. Outliers may lead to overfitting of the model which will in turn perform poorly on the new dataset.</a:t>
            </a:r>
          </a:p>
          <a:p>
            <a:r>
              <a:rPr lang="en-US" sz="1700" dirty="0">
                <a:solidFill>
                  <a:schemeClr val="tx1">
                    <a:lumMod val="50000"/>
                  </a:schemeClr>
                </a:solidFill>
              </a:rPr>
              <a:t>Further analysis is done to find out if customer buys the same items multiple time and the frequency of buying the article. The result is obtained in terms of the percentage of customers that buy the same items again in one, two, or three weeks</a:t>
            </a:r>
          </a:p>
          <a:p>
            <a:r>
              <a:rPr lang="en-US" sz="1700" dirty="0">
                <a:solidFill>
                  <a:schemeClr val="tx1">
                    <a:lumMod val="50000"/>
                  </a:schemeClr>
                </a:solidFill>
              </a:rPr>
              <a:t>Bar plots are used to visualize the groups of a specific number of top items from the dataset in terms of their mean prices and we can also infer how the mean prices vary over a time period. This gives a clear picture of the articles whose prices keep varying over a period of time and how customers react to the varying prices and change their buying patterns.</a:t>
            </a:r>
          </a:p>
          <a:p>
            <a:r>
              <a:rPr lang="en-US" sz="1700" dirty="0">
                <a:solidFill>
                  <a:schemeClr val="tx1">
                    <a:lumMod val="50000"/>
                  </a:schemeClr>
                </a:solidFill>
              </a:rPr>
              <a:t>We also try to find out which items were bought together. This analysis can help sellers in determining in the placement of recommended items in the order of likelihood that the two items can be purchased together, which can help in increasing sale and improving recommendations.</a:t>
            </a:r>
          </a:p>
          <a:p>
            <a:pPr marL="0" indent="0">
              <a:buNone/>
            </a:pPr>
            <a:endParaRPr lang="en-US" sz="1500" dirty="0">
              <a:solidFill>
                <a:schemeClr val="tx1">
                  <a:lumMod val="50000"/>
                </a:schemeClr>
              </a:solidFill>
            </a:endParaRPr>
          </a:p>
          <a:p>
            <a:pPr marL="0" indent="0">
              <a:buNone/>
            </a:pPr>
            <a:endParaRPr lang="en-US" sz="1500" dirty="0">
              <a:solidFill>
                <a:schemeClr val="tx1">
                  <a:lumMod val="50000"/>
                </a:schemeClr>
              </a:solidFill>
            </a:endParaRPr>
          </a:p>
          <a:p>
            <a:endParaRPr lang="en-US" dirty="0">
              <a:solidFill>
                <a:schemeClr val="tx1">
                  <a:lumMod val="50000"/>
                </a:schemeClr>
              </a:solidFill>
            </a:endParaRPr>
          </a:p>
          <a:p>
            <a:pPr marL="0" indent="0" algn="ctr">
              <a:buNone/>
            </a:pPr>
            <a:endParaRPr lang="en-US" sz="3200" b="1" u="sng" dirty="0"/>
          </a:p>
        </p:txBody>
      </p:sp>
    </p:spTree>
    <p:extLst>
      <p:ext uri="{BB962C8B-B14F-4D97-AF65-F5344CB8AC3E}">
        <p14:creationId xmlns:p14="http://schemas.microsoft.com/office/powerpoint/2010/main" val="3372474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733152D-D269-4F27-B999-34D36C107EEB}"/>
              </a:ext>
            </a:extLst>
          </p:cNvPr>
          <p:cNvSpPr>
            <a:spLocks noGrp="1"/>
          </p:cNvSpPr>
          <p:nvPr>
            <p:ph idx="1"/>
          </p:nvPr>
        </p:nvSpPr>
        <p:spPr>
          <a:xfrm>
            <a:off x="380144" y="791110"/>
            <a:ext cx="11034445" cy="5897366"/>
          </a:xfrm>
        </p:spPr>
        <p:txBody>
          <a:bodyPr/>
          <a:lstStyle/>
          <a:p>
            <a:pPr marL="0" indent="0" algn="ctr">
              <a:buNone/>
            </a:pPr>
            <a:r>
              <a:rPr lang="en-US" sz="3000" b="1" u="sng" dirty="0">
                <a:solidFill>
                  <a:schemeClr val="tx1">
                    <a:lumMod val="50000"/>
                  </a:schemeClr>
                </a:solidFill>
              </a:rPr>
              <a:t>Intermediate Findings and Discussion</a:t>
            </a:r>
          </a:p>
          <a:p>
            <a:r>
              <a:rPr lang="en-US" sz="1450" dirty="0">
                <a:solidFill>
                  <a:schemeClr val="tx1">
                    <a:lumMod val="50000"/>
                  </a:schemeClr>
                </a:solidFill>
              </a:rPr>
              <a:t>Found the items purchased together. The top 3 items were considered to be purchased together as they are the most frequent. </a:t>
            </a:r>
          </a:p>
          <a:p>
            <a:r>
              <a:rPr lang="en-US" sz="1450" dirty="0">
                <a:solidFill>
                  <a:schemeClr val="tx1">
                    <a:lumMod val="50000"/>
                  </a:schemeClr>
                </a:solidFill>
              </a:rPr>
              <a:t>Found each customer's last week of purchases. </a:t>
            </a:r>
          </a:p>
          <a:p>
            <a:r>
              <a:rPr lang="en-US" sz="1450" dirty="0">
                <a:solidFill>
                  <a:schemeClr val="tx1">
                    <a:lumMod val="50000"/>
                  </a:schemeClr>
                </a:solidFill>
              </a:rPr>
              <a:t>The (logarithmic) kernel density estimation plot showed that for price units between 1.25 and 3.3, sales channel with id 1 resulted in more expensive purchases than sales channel with id 2. </a:t>
            </a:r>
          </a:p>
          <a:p>
            <a:r>
              <a:rPr lang="en-US" sz="1450" dirty="0">
                <a:solidFill>
                  <a:schemeClr val="tx1">
                    <a:lumMod val="50000"/>
                  </a:schemeClr>
                </a:solidFill>
              </a:rPr>
              <a:t>The time series line plot showed that every day, the second sales channel resulted in more unique number of articles sold. From March 2020 to May 2020, there was a steady decrease in the unique number of articles sold for sales channel with id 1.</a:t>
            </a:r>
          </a:p>
          <a:p>
            <a:r>
              <a:rPr lang="en-US" sz="1450" dirty="0">
                <a:solidFill>
                  <a:schemeClr val="tx1">
                    <a:lumMod val="50000"/>
                  </a:schemeClr>
                </a:solidFill>
              </a:rPr>
              <a:t>The customer with the highest number of transactions has spent $1895. </a:t>
            </a:r>
          </a:p>
          <a:p>
            <a:r>
              <a:rPr lang="en-US" sz="1450" dirty="0">
                <a:solidFill>
                  <a:schemeClr val="tx1">
                    <a:lumMod val="50000"/>
                  </a:schemeClr>
                </a:solidFill>
              </a:rPr>
              <a:t>20.7% of customers will buy the same product in one week, 28.1% will buy the same product within two weeks, 32.6% will buy the same product within three weeks In other words, most customers who purchase a product again purchase the same product within three weeks </a:t>
            </a:r>
          </a:p>
          <a:p>
            <a:r>
              <a:rPr lang="en-US" sz="1450" dirty="0">
                <a:solidFill>
                  <a:schemeClr val="tx1">
                    <a:lumMod val="50000"/>
                  </a:schemeClr>
                </a:solidFill>
              </a:rPr>
              <a:t>Ladieswear accounts for a significant part of all dresses. Sportswear has the least portion. The garments grouped by index: Jersey fancy is the most frequent garment, especially for women and children.</a:t>
            </a:r>
          </a:p>
          <a:p>
            <a:r>
              <a:rPr lang="en-US" sz="1450" dirty="0">
                <a:solidFill>
                  <a:schemeClr val="tx1">
                    <a:lumMod val="50000"/>
                  </a:schemeClr>
                </a:solidFill>
              </a:rPr>
              <a:t>The most common age of customers is about 21-23. Almost every customer has an active club status, </a:t>
            </a:r>
            <a:r>
              <a:rPr lang="en-IN" sz="1450" dirty="0">
                <a:solidFill>
                  <a:schemeClr val="tx1">
                    <a:lumMod val="50000"/>
                  </a:schemeClr>
                </a:solidFill>
              </a:rPr>
              <a:t>some of them begun to activate it (pre-create). A tiny part of customers has left the club. </a:t>
            </a:r>
          </a:p>
          <a:p>
            <a:r>
              <a:rPr lang="en-IN" sz="1450" dirty="0">
                <a:solidFill>
                  <a:schemeClr val="tx1">
                    <a:lumMod val="50000"/>
                  </a:schemeClr>
                </a:solidFill>
              </a:rPr>
              <a:t>Customers prefer not to get any messages about the current news. Lower, upper and full body garments have a huge price variance. </a:t>
            </a:r>
            <a:endParaRPr lang="en-US" sz="1450" dirty="0">
              <a:solidFill>
                <a:schemeClr val="tx1">
                  <a:lumMod val="50000"/>
                </a:schemeClr>
              </a:solidFill>
            </a:endParaRPr>
          </a:p>
          <a:p>
            <a:pPr marL="0" indent="0">
              <a:buNone/>
            </a:pPr>
            <a:endParaRPr lang="en-US" sz="1500" dirty="0">
              <a:solidFill>
                <a:schemeClr val="tx1">
                  <a:lumMod val="50000"/>
                </a:schemeClr>
              </a:solidFill>
            </a:endParaRPr>
          </a:p>
          <a:p>
            <a:endParaRPr lang="en-US" dirty="0">
              <a:solidFill>
                <a:schemeClr val="tx1">
                  <a:lumMod val="50000"/>
                </a:schemeClr>
              </a:solidFill>
            </a:endParaRPr>
          </a:p>
          <a:p>
            <a:pPr marL="0" indent="0" algn="ctr">
              <a:buNone/>
            </a:pPr>
            <a:endParaRPr lang="en-US" sz="3200" b="1" u="sng" dirty="0"/>
          </a:p>
        </p:txBody>
      </p:sp>
    </p:spTree>
    <p:extLst>
      <p:ext uri="{BB962C8B-B14F-4D97-AF65-F5344CB8AC3E}">
        <p14:creationId xmlns:p14="http://schemas.microsoft.com/office/powerpoint/2010/main" val="811404157"/>
      </p:ext>
    </p:extLst>
  </p:cSld>
  <p:clrMapOvr>
    <a:masterClrMapping/>
  </p:clrMapOvr>
</p:sld>
</file>

<file path=ppt/theme/theme1.xml><?xml version="1.0" encoding="utf-8"?>
<a:theme xmlns:a="http://schemas.openxmlformats.org/drawingml/2006/main" name="Office Theme">
  <a:themeElements>
    <a:clrScheme name="UB Brand Colors">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005BBB"/>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998</TotalTime>
  <Words>1067</Words>
  <Application>Microsoft Office PowerPoint</Application>
  <PresentationFormat>Widescreen</PresentationFormat>
  <Paragraphs>51</Paragraphs>
  <Slides>6</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Arial Regular</vt:lpstr>
      <vt:lpstr>Calibri</vt:lpstr>
      <vt:lpstr>Georgia</vt:lpstr>
      <vt:lpstr>System Font Regular</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Manager/>
  <Company>University at Buffalo</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Presentation</dc:title>
  <dc:subject/>
  <dc:creator>Division of University Communications</dc:creator>
  <cp:keywords/>
  <dc:description/>
  <cp:lastModifiedBy>Vishnu KS</cp:lastModifiedBy>
  <cp:revision>109</cp:revision>
  <dcterms:created xsi:type="dcterms:W3CDTF">2019-04-04T19:20:28Z</dcterms:created>
  <dcterms:modified xsi:type="dcterms:W3CDTF">2022-04-04T20:21:48Z</dcterms:modified>
  <cp:category/>
</cp:coreProperties>
</file>